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17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1D2928-4F80-4525-B85B-6CC33BE4F3A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27F1F6-9BFC-4993-99C3-3EE6A937FA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enc.lib.rus.ec/bse/010/001/247192687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enc.lib.rus.ec/bse/010/001/246554514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ebio.ru/images/05050301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0655" y="3068960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</a:t>
            </a:r>
            <a:r>
              <a:rPr lang="en-US" sz="6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MOLLUSCA</a:t>
            </a:r>
            <a:endParaRPr lang="ru-RU" sz="6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93187"/>
              </p:ext>
            </p:extLst>
          </p:nvPr>
        </p:nvGraphicFramePr>
        <p:xfrm>
          <a:off x="251521" y="188640"/>
          <a:ext cx="8640959" cy="1584176"/>
        </p:xfrm>
        <a:graphic>
          <a:graphicData uri="http://schemas.openxmlformats.org/drawingml/2006/table">
            <a:tbl>
              <a:tblPr firstRow="1" bandRow="1"/>
              <a:tblGrid>
                <a:gridCol w="1515285"/>
                <a:gridCol w="5399401"/>
                <a:gridCol w="1726273"/>
              </a:tblGrid>
              <a:tr h="158417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e-BY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68275" marR="68275" marT="29491" marB="29491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Учреждение</a:t>
                      </a:r>
                      <a:r>
                        <a:rPr lang="ru-RU" sz="16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образования 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«Гомельский государственный университет 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им. Франциска Скорины»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Кафедра геологии и разведки  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полезных ископаемых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68275" marR="68275" marT="29491" marB="2949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e-BY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68275" marR="68275" marT="29491" marB="29491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F:\Кафедра Геологии и Разведки Полезных Ископаемых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ГГУ Logo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5036" y="6321206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Гомель 2014</a:t>
            </a:r>
            <a:endParaRPr lang="be-BY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51618" y="5626113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Разработчик</a:t>
            </a:r>
          </a:p>
          <a:p>
            <a:r>
              <a:rPr lang="ru-RU" b="1" smtClean="0"/>
              <a:t>ассистент  </a:t>
            </a:r>
            <a:r>
              <a:rPr lang="ru-RU" b="1" dirty="0" smtClean="0"/>
              <a:t>Мележ Т.А.</a:t>
            </a:r>
            <a:endParaRPr lang="be-BY" b="1" dirty="0"/>
          </a:p>
        </p:txBody>
      </p:sp>
    </p:spTree>
    <p:extLst>
      <p:ext uri="{BB962C8B-B14F-4D97-AF65-F5344CB8AC3E}">
        <p14:creationId xmlns:p14="http://schemas.microsoft.com/office/powerpoint/2010/main" val="28056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 descr="http://enc.lib.rus.ec/bse/010/001/247192687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1322"/>
            <a:ext cx="6984776" cy="464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15719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ротовое отверстие; 2 – пищевод; 3 –желудок; 4 – кишка; 5 – анальное отверстие; 6 – печень; 7 – околосердечная сумка; 8 – желудочек сердца; 9 –предсердие; 10 – передняя аорта; 11 – задняя аорта; 12 – почка; 13 – гонада; 14 –</a:t>
            </a:r>
            <a:r>
              <a:rPr lang="ru-RU" dirty="0" err="1"/>
              <a:t>полужабра</a:t>
            </a:r>
            <a:r>
              <a:rPr lang="ru-RU" dirty="0"/>
              <a:t>; 15 – нога; 16 – передний мускул-</a:t>
            </a:r>
            <a:r>
              <a:rPr lang="ru-RU" dirty="0" err="1"/>
              <a:t>замыкатель</a:t>
            </a:r>
            <a:r>
              <a:rPr lang="ru-RU" dirty="0"/>
              <a:t>; 17 – задний мускул-</a:t>
            </a:r>
            <a:r>
              <a:rPr lang="ru-RU" dirty="0" err="1"/>
              <a:t>замыкатель</a:t>
            </a:r>
            <a:r>
              <a:rPr lang="ru-RU" dirty="0"/>
              <a:t>; 18 – мантийные складки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85369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Схема внутреннего строения </a:t>
            </a:r>
            <a:r>
              <a:rPr lang="ru-RU" dirty="0" err="1"/>
              <a:t>двустворок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3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7609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2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6452"/>
            <a:ext cx="8433682" cy="39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6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6" y="1022742"/>
            <a:ext cx="8591864" cy="480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4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415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8" y="443587"/>
            <a:ext cx="8662532" cy="43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9948" y="4869160"/>
            <a:ext cx="86625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 - </a:t>
            </a:r>
            <a:r>
              <a:rPr lang="en-US" b="1" dirty="0"/>
              <a:t>Lima</a:t>
            </a:r>
            <a:r>
              <a:rPr lang="ru-RU" b="1" dirty="0"/>
              <a:t>, б - </a:t>
            </a:r>
            <a:r>
              <a:rPr lang="en-US" b="1" dirty="0" err="1"/>
              <a:t>Cardium</a:t>
            </a:r>
            <a:r>
              <a:rPr lang="ru-RU" b="1" dirty="0"/>
              <a:t>, в - </a:t>
            </a:r>
            <a:r>
              <a:rPr lang="en-US" b="1" dirty="0" err="1"/>
              <a:t>Cornellites</a:t>
            </a:r>
            <a:r>
              <a:rPr lang="ru-RU" b="1" dirty="0"/>
              <a:t>, г - </a:t>
            </a:r>
            <a:r>
              <a:rPr lang="en-US" b="1" dirty="0"/>
              <a:t>Anomia</a:t>
            </a:r>
            <a:r>
              <a:rPr lang="ru-RU" b="1" dirty="0"/>
              <a:t>, д - </a:t>
            </a:r>
            <a:r>
              <a:rPr lang="en-US" b="1" dirty="0" err="1"/>
              <a:t>Mytilus</a:t>
            </a:r>
            <a:r>
              <a:rPr lang="ru-RU" b="1" dirty="0"/>
              <a:t>, </a:t>
            </a:r>
          </a:p>
          <a:p>
            <a:pPr algn="ctr"/>
            <a:r>
              <a:rPr lang="ru-RU" b="1" dirty="0"/>
              <a:t>е</a:t>
            </a:r>
            <a:r>
              <a:rPr lang="en-US" b="1" dirty="0"/>
              <a:t> - </a:t>
            </a:r>
            <a:r>
              <a:rPr lang="en-US" b="1" dirty="0" err="1"/>
              <a:t>Byssonychia</a:t>
            </a:r>
            <a:r>
              <a:rPr lang="en-US" b="1" dirty="0"/>
              <a:t>, </a:t>
            </a:r>
            <a:r>
              <a:rPr lang="ru-RU" b="1" dirty="0"/>
              <a:t>ж</a:t>
            </a:r>
            <a:r>
              <a:rPr lang="en-US" b="1" dirty="0"/>
              <a:t> - </a:t>
            </a:r>
            <a:r>
              <a:rPr lang="en-US" b="1" dirty="0" err="1"/>
              <a:t>Toucasia</a:t>
            </a:r>
            <a:r>
              <a:rPr lang="en-US" b="1" dirty="0"/>
              <a:t>, </a:t>
            </a:r>
            <a:r>
              <a:rPr lang="ru-RU" b="1" dirty="0"/>
              <a:t>з </a:t>
            </a:r>
            <a:r>
              <a:rPr lang="en-US" b="1" dirty="0"/>
              <a:t>– </a:t>
            </a:r>
            <a:r>
              <a:rPr lang="en-US" b="1" dirty="0" err="1"/>
              <a:t>Monopleura</a:t>
            </a:r>
            <a:endParaRPr lang="ru-RU" b="1" dirty="0"/>
          </a:p>
          <a:p>
            <a:pPr algn="ctr"/>
            <a:r>
              <a:rPr lang="en-US" b="1" dirty="0"/>
              <a:t> </a:t>
            </a:r>
            <a:endParaRPr lang="ru-RU" b="1" dirty="0"/>
          </a:p>
          <a:p>
            <a:pPr algn="ctr"/>
            <a:r>
              <a:rPr lang="ru-RU" b="1" dirty="0" smtClean="0"/>
              <a:t>Некоторые </a:t>
            </a:r>
            <a:r>
              <a:rPr lang="ru-RU" b="1" dirty="0"/>
              <a:t>свободно передвигающиеся и </a:t>
            </a:r>
          </a:p>
          <a:p>
            <a:pPr algn="ctr"/>
            <a:r>
              <a:rPr lang="ru-RU" b="1" dirty="0"/>
              <a:t>прикрепляющиеся </a:t>
            </a:r>
            <a:r>
              <a:rPr lang="ru-RU" b="1" dirty="0" err="1"/>
              <a:t>бивалвии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45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46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30120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</a:t>
            </a:r>
            <a:r>
              <a:rPr lang="en-US" b="1" dirty="0"/>
              <a:t> - </a:t>
            </a:r>
            <a:r>
              <a:rPr lang="en-US" b="1" dirty="0" err="1"/>
              <a:t>Crassatella</a:t>
            </a:r>
            <a:r>
              <a:rPr lang="en-US" b="1" dirty="0"/>
              <a:t>, </a:t>
            </a:r>
            <a:r>
              <a:rPr lang="ru-RU" b="1" dirty="0"/>
              <a:t>б</a:t>
            </a:r>
            <a:r>
              <a:rPr lang="en-US" b="1" dirty="0"/>
              <a:t> - </a:t>
            </a:r>
            <a:r>
              <a:rPr lang="en-US" b="1" dirty="0" err="1"/>
              <a:t>Tellina</a:t>
            </a:r>
            <a:r>
              <a:rPr lang="en-US" b="1" dirty="0"/>
              <a:t>, </a:t>
            </a:r>
            <a:r>
              <a:rPr lang="ru-RU" b="1" dirty="0"/>
              <a:t>в</a:t>
            </a:r>
            <a:r>
              <a:rPr lang="en-US" b="1" dirty="0"/>
              <a:t> - </a:t>
            </a:r>
            <a:r>
              <a:rPr lang="en-US" b="1" dirty="0" err="1"/>
              <a:t>Macoma</a:t>
            </a:r>
            <a:r>
              <a:rPr lang="en-US" b="1" dirty="0"/>
              <a:t>, </a:t>
            </a:r>
            <a:r>
              <a:rPr lang="ru-RU" b="1" dirty="0"/>
              <a:t>г</a:t>
            </a:r>
            <a:r>
              <a:rPr lang="en-US" b="1" dirty="0"/>
              <a:t> - </a:t>
            </a:r>
            <a:r>
              <a:rPr lang="en-US" b="1" dirty="0" err="1"/>
              <a:t>Mactra</a:t>
            </a:r>
            <a:r>
              <a:rPr lang="en-US" b="1" dirty="0"/>
              <a:t>, </a:t>
            </a:r>
            <a:endParaRPr lang="ru-RU" b="1" dirty="0" smtClean="0"/>
          </a:p>
          <a:p>
            <a:pPr algn="ctr"/>
            <a:r>
              <a:rPr lang="ru-RU" b="1" dirty="0" smtClean="0"/>
              <a:t>д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en-US" b="1" dirty="0" err="1"/>
              <a:t>Ensis</a:t>
            </a:r>
            <a:r>
              <a:rPr lang="en-US" b="1" dirty="0"/>
              <a:t>, </a:t>
            </a:r>
            <a:r>
              <a:rPr lang="ru-RU" b="1" dirty="0"/>
              <a:t>е</a:t>
            </a:r>
            <a:r>
              <a:rPr lang="en-US" b="1" dirty="0"/>
              <a:t> - </a:t>
            </a:r>
            <a:r>
              <a:rPr lang="en-US" b="1" dirty="0" err="1"/>
              <a:t>Martesia</a:t>
            </a:r>
            <a:r>
              <a:rPr lang="en-US" b="1" dirty="0"/>
              <a:t>, </a:t>
            </a:r>
            <a:r>
              <a:rPr lang="ru-RU" b="1" dirty="0"/>
              <a:t>ж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b="1" dirty="0" err="1" smtClean="0"/>
              <a:t>Pholas</a:t>
            </a:r>
            <a:endParaRPr lang="ru-RU" b="1" dirty="0" smtClean="0"/>
          </a:p>
          <a:p>
            <a:pPr algn="ctr"/>
            <a:endParaRPr lang="ru-RU" sz="1000" b="1" dirty="0"/>
          </a:p>
          <a:p>
            <a:pPr algn="ctr"/>
            <a:r>
              <a:rPr lang="ru-RU" sz="2000" b="1" dirty="0" smtClean="0"/>
              <a:t>Типы </a:t>
            </a:r>
            <a:r>
              <a:rPr lang="ru-RU" sz="2000" b="1" dirty="0"/>
              <a:t>зарывающихся </a:t>
            </a:r>
            <a:r>
              <a:rPr lang="ru-RU" sz="2000" b="1" dirty="0" err="1"/>
              <a:t>двустворок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686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К</a:t>
            </a:r>
            <a:r>
              <a:rPr lang="ru-RU" sz="2800" b="1" dirty="0"/>
              <a:t>ласс Головоногие моллюски (С</a:t>
            </a:r>
            <a:r>
              <a:rPr lang="en-US" sz="2800" b="1" dirty="0" err="1"/>
              <a:t>ephalopoda</a:t>
            </a:r>
            <a:r>
              <a:rPr lang="ru-RU" sz="2800" b="1" dirty="0"/>
              <a:t>)</a:t>
            </a:r>
            <a:endParaRPr lang="ru-RU" sz="2800" dirty="0"/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662" y="1196752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i="1" dirty="0"/>
              <a:t>Головоногие моллюски (</a:t>
            </a:r>
            <a:r>
              <a:rPr lang="ru-RU" sz="2000" i="1" dirty="0" err="1"/>
              <a:t>Cephalopoda</a:t>
            </a:r>
            <a:r>
              <a:rPr lang="ru-RU" sz="2000" i="1" dirty="0"/>
              <a:t>) </a:t>
            </a:r>
            <a:r>
              <a:rPr lang="ru-RU" sz="2000" dirty="0"/>
              <a:t>–</a:t>
            </a:r>
            <a:r>
              <a:rPr lang="ru-RU" sz="2000" i="1" dirty="0"/>
              <a:t> </a:t>
            </a:r>
            <a:r>
              <a:rPr lang="ru-RU" sz="2000" dirty="0"/>
              <a:t>класс беспозвоночных животных типа </a:t>
            </a:r>
            <a:r>
              <a:rPr lang="en-US" sz="2000" dirty="0"/>
              <a:t>Mollusca</a:t>
            </a:r>
            <a:r>
              <a:rPr lang="ru-RU" sz="2000" dirty="0"/>
              <a:t>. В современной фауне насчитывается около 650 видов головоногих моллюсков, количество ископаемых составляет порядка 10 тыс. видов. </a:t>
            </a:r>
            <a:endParaRPr lang="ru-RU" sz="2000" dirty="0" smtClean="0"/>
          </a:p>
          <a:p>
            <a:pPr indent="360000" algn="just"/>
            <a:r>
              <a:rPr lang="ru-RU" sz="2000" dirty="0" smtClean="0"/>
              <a:t>Это </a:t>
            </a:r>
            <a:r>
              <a:rPr lang="ru-RU" sz="2000" dirty="0"/>
              <a:t>обитатели нормально-соленых морских бассейнов, ведущие </a:t>
            </a:r>
            <a:r>
              <a:rPr lang="ru-RU" sz="2000" dirty="0" err="1"/>
              <a:t>активноплавающий</a:t>
            </a:r>
            <a:r>
              <a:rPr lang="ru-RU" sz="2000" dirty="0"/>
              <a:t> хищный образ жизни. </a:t>
            </a:r>
            <a:endParaRPr lang="ru-RU" sz="2000" dirty="0" smtClean="0"/>
          </a:p>
          <a:p>
            <a:pPr indent="360000" algn="just"/>
            <a:r>
              <a:rPr lang="ru-RU" sz="2000" dirty="0" smtClean="0"/>
              <a:t>У </a:t>
            </a:r>
            <a:r>
              <a:rPr lang="ru-RU" sz="2000" dirty="0"/>
              <a:t>головоногих моллюсков большого совершенства достигают кровеносная система, головной мозг, окруженный хрящевым черепом, органы чувств, особенно глаза. </a:t>
            </a:r>
            <a:endParaRPr lang="ru-RU" sz="2000" dirty="0" smtClean="0"/>
          </a:p>
          <a:p>
            <a:pPr indent="360000" algn="just"/>
            <a:r>
              <a:rPr lang="ru-RU" sz="2000" dirty="0" smtClean="0"/>
              <a:t>Тело </a:t>
            </a:r>
            <a:r>
              <a:rPr lang="ru-RU" sz="2000" dirty="0"/>
              <a:t>головоногих двустороннесимметричное, с обособленной головой и венцом из 8 или 10 щупалец («рук»), окружающих рот. Щупальца являются частью измененной и смещенной на голову ноги (отсюда название), служат для схватывания добычи и передвижения и у большей части представляют собой мускулистые органы, снабженные присосками, а иногда роговыми крючками. </a:t>
            </a:r>
          </a:p>
        </p:txBody>
      </p:sp>
    </p:spTree>
    <p:extLst>
      <p:ext uri="{BB962C8B-B14F-4D97-AF65-F5344CB8AC3E}">
        <p14:creationId xmlns:p14="http://schemas.microsoft.com/office/powerpoint/2010/main" val="8964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nc.lib.rus.ec/bse/010/001/246554514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684"/>
            <a:ext cx="7560840" cy="53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6" y="551486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 </a:t>
            </a:r>
            <a:r>
              <a:rPr lang="en-US" b="1" dirty="0"/>
              <a:t>– </a:t>
            </a:r>
            <a:r>
              <a:rPr lang="en-US" b="1" dirty="0" err="1"/>
              <a:t>Argonauta</a:t>
            </a:r>
            <a:r>
              <a:rPr lang="en-US" b="1" dirty="0"/>
              <a:t>, 2 – </a:t>
            </a:r>
            <a:r>
              <a:rPr lang="en-US" b="1" dirty="0" err="1"/>
              <a:t>Ommasterphes</a:t>
            </a:r>
            <a:r>
              <a:rPr lang="en-US" b="1" dirty="0"/>
              <a:t>, 3 – Nautilus,</a:t>
            </a:r>
            <a:endParaRPr lang="ru-RU" b="1" dirty="0"/>
          </a:p>
          <a:p>
            <a:pPr algn="ctr"/>
            <a:r>
              <a:rPr lang="en-US" b="1" dirty="0"/>
              <a:t>4 – </a:t>
            </a:r>
            <a:r>
              <a:rPr lang="en-US" b="1" dirty="0" err="1"/>
              <a:t>Rossia</a:t>
            </a:r>
            <a:r>
              <a:rPr lang="en-US" b="1" dirty="0"/>
              <a:t>, 5 – </a:t>
            </a:r>
            <a:r>
              <a:rPr lang="en-US" b="1" dirty="0" err="1"/>
              <a:t>Sepiella</a:t>
            </a:r>
            <a:r>
              <a:rPr lang="en-US" b="1" dirty="0"/>
              <a:t>, 6 – </a:t>
            </a:r>
            <a:r>
              <a:rPr lang="en-US" b="1" dirty="0" smtClean="0"/>
              <a:t>Octopus</a:t>
            </a:r>
            <a:endParaRPr lang="ru-RU" b="1" dirty="0"/>
          </a:p>
          <a:p>
            <a:pPr algn="ctr"/>
            <a:endParaRPr lang="ru-RU" sz="1000" b="1" dirty="0"/>
          </a:p>
          <a:p>
            <a:pPr algn="ctr"/>
            <a:r>
              <a:rPr lang="ru-RU" sz="2000" b="1" dirty="0" smtClean="0"/>
              <a:t>Головоногие </a:t>
            </a:r>
            <a:r>
              <a:rPr lang="ru-RU" sz="2000" b="1" dirty="0"/>
              <a:t>моллюски</a:t>
            </a:r>
          </a:p>
        </p:txBody>
      </p:sp>
    </p:spTree>
    <p:extLst>
      <p:ext uri="{BB962C8B-B14F-4D97-AF65-F5344CB8AC3E}">
        <p14:creationId xmlns:p14="http://schemas.microsoft.com/office/powerpoint/2010/main" val="11715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3671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/>
              <a:t>В зависимости от строения раковины, типа перегородочной линии, положения сифона, который может быть центральным либо краевым головоногие подразделяются на несколько подклассов: </a:t>
            </a:r>
            <a:endParaRPr lang="ru-RU" sz="2000" dirty="0" smtClean="0"/>
          </a:p>
          <a:p>
            <a:pPr indent="360000" algn="just"/>
            <a:endParaRPr lang="ru-RU" dirty="0" smtClean="0"/>
          </a:p>
          <a:p>
            <a:pPr indent="360000" algn="ctr"/>
            <a:r>
              <a:rPr lang="en-US" sz="2000" b="1" i="1" dirty="0" err="1" smtClean="0"/>
              <a:t>Nautiloidea</a:t>
            </a:r>
            <a:r>
              <a:rPr lang="ru-RU" sz="2000" b="1" i="1" dirty="0" smtClean="0"/>
              <a:t> </a:t>
            </a:r>
            <a:r>
              <a:rPr lang="ru-RU" sz="2000" b="1" i="1" dirty="0"/>
              <a:t>(кембрий-четвертичный период</a:t>
            </a:r>
            <a:r>
              <a:rPr lang="ru-RU" sz="2000" b="1" i="1" dirty="0" smtClean="0"/>
              <a:t>)</a:t>
            </a:r>
          </a:p>
          <a:p>
            <a:pPr indent="360000" algn="ctr"/>
            <a:r>
              <a:rPr lang="en-US" sz="2000" b="1" i="1" dirty="0" err="1" smtClean="0"/>
              <a:t>Orthoceratoidea</a:t>
            </a:r>
            <a:r>
              <a:rPr lang="en-US" sz="2000" b="1" i="1" dirty="0" smtClean="0"/>
              <a:t> </a:t>
            </a:r>
            <a:r>
              <a:rPr lang="ru-RU" sz="2000" b="1" i="1" dirty="0"/>
              <a:t>(</a:t>
            </a:r>
            <a:r>
              <a:rPr lang="ru-RU" sz="2000" b="1" i="1" dirty="0" err="1"/>
              <a:t>ордовик</a:t>
            </a:r>
            <a:r>
              <a:rPr lang="ru-RU" sz="2000" b="1" i="1" dirty="0"/>
              <a:t>-триас, мел</a:t>
            </a:r>
            <a:r>
              <a:rPr lang="ru-RU" sz="2000" b="1" i="1" dirty="0" smtClean="0"/>
              <a:t>)</a:t>
            </a:r>
          </a:p>
          <a:p>
            <a:pPr indent="360000" algn="ctr"/>
            <a:r>
              <a:rPr lang="en-US" sz="2000" b="1" i="1" dirty="0" err="1" smtClean="0"/>
              <a:t>Endoceratoidea</a:t>
            </a:r>
            <a:r>
              <a:rPr lang="en-US" sz="2000" b="1" i="1" dirty="0" smtClean="0"/>
              <a:t> </a:t>
            </a:r>
            <a:r>
              <a:rPr lang="ru-RU" sz="2000" b="1" i="1" dirty="0"/>
              <a:t>(</a:t>
            </a:r>
            <a:r>
              <a:rPr lang="ru-RU" sz="2000" b="1" i="1" dirty="0" err="1"/>
              <a:t>ордовик</a:t>
            </a:r>
            <a:r>
              <a:rPr lang="ru-RU" sz="2000" b="1" i="1" dirty="0" smtClean="0"/>
              <a:t>)</a:t>
            </a:r>
          </a:p>
          <a:p>
            <a:pPr indent="360000" algn="ctr"/>
            <a:r>
              <a:rPr lang="en-US" sz="2000" b="1" i="1" dirty="0" err="1" smtClean="0"/>
              <a:t>Bactritoidea</a:t>
            </a:r>
            <a:r>
              <a:rPr lang="en-US" sz="2000" b="1" i="1" dirty="0" smtClean="0"/>
              <a:t> </a:t>
            </a:r>
            <a:r>
              <a:rPr lang="ru-RU" sz="2000" b="1" i="1" dirty="0"/>
              <a:t>(девон-</a:t>
            </a:r>
            <a:r>
              <a:rPr lang="ru-RU" sz="2000" b="1" i="1" dirty="0" err="1"/>
              <a:t>пермь</a:t>
            </a:r>
            <a:r>
              <a:rPr lang="ru-RU" sz="2000" b="1" i="1" dirty="0" smtClean="0"/>
              <a:t>)</a:t>
            </a:r>
          </a:p>
          <a:p>
            <a:pPr indent="360000" algn="ctr"/>
            <a:r>
              <a:rPr lang="en-US" sz="2000" b="1" i="1" dirty="0" err="1" smtClean="0"/>
              <a:t>Ammonoidea</a:t>
            </a:r>
            <a:r>
              <a:rPr lang="en-US" sz="2000" b="1" i="1" dirty="0" smtClean="0"/>
              <a:t> </a:t>
            </a:r>
            <a:r>
              <a:rPr lang="ru-RU" sz="2000" b="1" i="1" dirty="0"/>
              <a:t>(девон-мел</a:t>
            </a:r>
            <a:r>
              <a:rPr lang="ru-RU" sz="2000" b="1" i="1" dirty="0" smtClean="0"/>
              <a:t>)</a:t>
            </a:r>
          </a:p>
          <a:p>
            <a:pPr indent="360000" algn="ctr"/>
            <a:r>
              <a:rPr lang="en-US" sz="2000" b="1" i="1" dirty="0" err="1" smtClean="0"/>
              <a:t>Coleoidea</a:t>
            </a:r>
            <a:r>
              <a:rPr lang="en-US" sz="2000" b="1" i="1" dirty="0" smtClean="0"/>
              <a:t> </a:t>
            </a:r>
            <a:r>
              <a:rPr lang="ru-RU" sz="2000" b="1" i="1" dirty="0"/>
              <a:t>(девон-</a:t>
            </a:r>
            <a:r>
              <a:rPr lang="ru-RU" sz="2000" b="1" i="1" dirty="0" err="1"/>
              <a:t>ордовик</a:t>
            </a:r>
            <a:r>
              <a:rPr lang="ru-RU" sz="2000" b="1" i="1" dirty="0" smtClean="0"/>
              <a:t>)</a:t>
            </a:r>
          </a:p>
          <a:p>
            <a:pPr indent="360000" algn="ctr"/>
            <a:endParaRPr lang="ru-RU" i="1" dirty="0" smtClean="0"/>
          </a:p>
          <a:p>
            <a:pPr indent="360000" algn="just"/>
            <a:r>
              <a:rPr lang="ru-RU" sz="2000" dirty="0" smtClean="0"/>
              <a:t>Из </a:t>
            </a:r>
            <a:r>
              <a:rPr lang="ru-RU" sz="2000" dirty="0"/>
              <a:t>всех подклассов только первый и последний существуют в настоящее время, остальные – вымершие.</a:t>
            </a:r>
          </a:p>
        </p:txBody>
      </p:sp>
    </p:spTree>
    <p:extLst>
      <p:ext uri="{BB962C8B-B14F-4D97-AF65-F5344CB8AC3E}">
        <p14:creationId xmlns:p14="http://schemas.microsoft.com/office/powerpoint/2010/main" val="42008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472" y="620688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Общая </a:t>
            </a:r>
            <a:r>
              <a:rPr lang="ru-RU" sz="2400" b="1" dirty="0" smtClean="0"/>
              <a:t>характеристика</a:t>
            </a:r>
          </a:p>
          <a:p>
            <a:pPr algn="ctr"/>
            <a:endParaRPr lang="en-US" sz="1050" b="1" dirty="0" smtClean="0"/>
          </a:p>
          <a:p>
            <a:pPr indent="360000" algn="just"/>
            <a:r>
              <a:rPr lang="ru-RU" sz="2000" dirty="0" smtClean="0"/>
              <a:t>Одиночные</a:t>
            </a:r>
            <a:r>
              <a:rPr lang="ru-RU" sz="2000" dirty="0"/>
              <a:t>, двусторонне-симметричные или асимметричные </a:t>
            </a:r>
            <a:r>
              <a:rPr lang="ru-RU" sz="2000" dirty="0" smtClean="0"/>
              <a:t>животные</a:t>
            </a:r>
            <a:r>
              <a:rPr lang="ru-RU" sz="2000" dirty="0"/>
              <a:t>. И</a:t>
            </a:r>
            <a:r>
              <a:rPr lang="ru-RU" sz="2000" dirty="0" smtClean="0"/>
              <a:t>звестно </a:t>
            </a:r>
            <a:r>
              <a:rPr lang="ru-RU" sz="2000" dirty="0"/>
              <a:t>более </a:t>
            </a:r>
            <a:r>
              <a:rPr lang="ru-RU" sz="2000" dirty="0" smtClean="0"/>
              <a:t>150000 </a:t>
            </a:r>
            <a:r>
              <a:rPr lang="ru-RU" sz="2000" dirty="0"/>
              <a:t>современных и ископаемых видов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Скелет </a:t>
            </a:r>
            <a:r>
              <a:rPr lang="ru-RU" sz="2000" dirty="0"/>
              <a:t>представлен раковиной, которая расположена на спинной стороне, выделяется </a:t>
            </a:r>
            <a:r>
              <a:rPr lang="ru-RU" sz="2000" dirty="0" smtClean="0"/>
              <a:t>наружным </a:t>
            </a:r>
            <a:r>
              <a:rPr lang="ru-RU" sz="2000" dirty="0"/>
              <a:t>эпителием мантии и предназначается для защиты мягкого тела</a:t>
            </a:r>
            <a:r>
              <a:rPr lang="ru-RU" sz="2000" dirty="0" smtClean="0"/>
              <a:t>. Раковина </a:t>
            </a:r>
            <a:r>
              <a:rPr lang="ru-RU" sz="2000" dirty="0"/>
              <a:t>бывает цельная, двустворчатая или </a:t>
            </a:r>
            <a:r>
              <a:rPr lang="ru-RU" sz="2000" dirty="0" smtClean="0"/>
              <a:t>состоит из </a:t>
            </a:r>
            <a:r>
              <a:rPr lang="ru-RU" sz="2000" dirty="0"/>
              <a:t>нескольких </a:t>
            </a:r>
            <a:r>
              <a:rPr lang="ru-RU" sz="2000" dirty="0" smtClean="0"/>
              <a:t>пластинок.</a:t>
            </a:r>
          </a:p>
          <a:p>
            <a:pPr indent="360000" algn="just"/>
            <a:r>
              <a:rPr lang="ru-RU" sz="2000" b="1" dirty="0" smtClean="0"/>
              <a:t>Состав </a:t>
            </a:r>
            <a:r>
              <a:rPr lang="ru-RU" sz="2000" b="1" dirty="0"/>
              <a:t>раковины: </a:t>
            </a:r>
            <a:r>
              <a:rPr lang="ru-RU" sz="2000" dirty="0"/>
              <a:t>органическое </a:t>
            </a:r>
            <a:r>
              <a:rPr lang="ru-RU" sz="2000" dirty="0" err="1"/>
              <a:t>псевдохитиновое</a:t>
            </a:r>
            <a:r>
              <a:rPr lang="ru-RU" sz="2000" dirty="0"/>
              <a:t> вещество (</a:t>
            </a:r>
            <a:r>
              <a:rPr lang="ru-RU" sz="2000" dirty="0" err="1"/>
              <a:t>конхиолин</a:t>
            </a:r>
            <a:r>
              <a:rPr lang="ru-RU" sz="2000" dirty="0"/>
              <a:t>, углекислая известь</a:t>
            </a:r>
            <a:r>
              <a:rPr lang="ru-RU" sz="2000" dirty="0" smtClean="0"/>
              <a:t>). Строение </a:t>
            </a:r>
            <a:r>
              <a:rPr lang="ru-RU" sz="2000" dirty="0"/>
              <a:t>раковины: наружный роговой слой (</a:t>
            </a:r>
            <a:r>
              <a:rPr lang="ru-RU" sz="2000" dirty="0" err="1"/>
              <a:t>periostracum</a:t>
            </a:r>
            <a:r>
              <a:rPr lang="ru-RU" sz="2000" dirty="0"/>
              <a:t>), срединный </a:t>
            </a:r>
            <a:r>
              <a:rPr lang="ru-RU" sz="2000" dirty="0" smtClean="0"/>
              <a:t>фарфоровидный</a:t>
            </a:r>
            <a:r>
              <a:rPr lang="en-US" sz="2000" dirty="0" smtClean="0"/>
              <a:t> </a:t>
            </a:r>
            <a:r>
              <a:rPr lang="ru-RU" sz="2000" dirty="0" smtClean="0"/>
              <a:t>слой </a:t>
            </a:r>
            <a:r>
              <a:rPr lang="ru-RU" sz="2000" dirty="0"/>
              <a:t>(</a:t>
            </a:r>
            <a:r>
              <a:rPr lang="ru-RU" sz="2000" dirty="0" err="1"/>
              <a:t>ostracum</a:t>
            </a:r>
            <a:r>
              <a:rPr lang="ru-RU" sz="2000" dirty="0"/>
              <a:t>), внутренний перламутровый слой (</a:t>
            </a:r>
            <a:r>
              <a:rPr lang="ru-RU" sz="2000" dirty="0" err="1"/>
              <a:t>hypostracum</a:t>
            </a:r>
            <a:r>
              <a:rPr lang="ru-RU" sz="2000" dirty="0" smtClean="0"/>
              <a:t>).</a:t>
            </a:r>
          </a:p>
          <a:p>
            <a:pPr indent="360000" algn="just"/>
            <a:r>
              <a:rPr lang="ru-RU" sz="2000" b="1" dirty="0" smtClean="0"/>
              <a:t>Среда </a:t>
            </a:r>
            <a:r>
              <a:rPr lang="ru-RU" sz="2000" b="1" dirty="0"/>
              <a:t>обитания</a:t>
            </a:r>
            <a:r>
              <a:rPr lang="ru-RU" sz="2000" dirty="0"/>
              <a:t>. Водная, наземная</a:t>
            </a:r>
            <a:r>
              <a:rPr lang="ru-RU" sz="2000" dirty="0" smtClean="0"/>
              <a:t>. </a:t>
            </a:r>
            <a:r>
              <a:rPr lang="ru-RU" sz="2000" b="1" dirty="0" smtClean="0"/>
              <a:t>Образ </a:t>
            </a:r>
            <a:r>
              <a:rPr lang="ru-RU" sz="2000" b="1" dirty="0"/>
              <a:t>жизни</a:t>
            </a:r>
            <a:r>
              <a:rPr lang="ru-RU" sz="2000" dirty="0"/>
              <a:t>. Бентос прикрепленный, зарывающийся, двигающийся, нектон, </a:t>
            </a:r>
            <a:r>
              <a:rPr lang="ru-RU" sz="2000" dirty="0" smtClean="0"/>
              <a:t>планктон.</a:t>
            </a:r>
          </a:p>
          <a:p>
            <a:pPr indent="360000" algn="just"/>
            <a:r>
              <a:rPr lang="ru-RU" sz="2000" b="1" dirty="0" smtClean="0"/>
              <a:t>Геологическая </a:t>
            </a:r>
            <a:r>
              <a:rPr lang="ru-RU" sz="2000" b="1" dirty="0"/>
              <a:t>история</a:t>
            </a:r>
            <a:r>
              <a:rPr lang="ru-RU" sz="2000" dirty="0"/>
              <a:t>. Докембрий, достоверно — </a:t>
            </a:r>
            <a:r>
              <a:rPr lang="ru-RU" sz="2000" dirty="0" smtClean="0"/>
              <a:t>кембрий.</a:t>
            </a:r>
          </a:p>
          <a:p>
            <a:pPr indent="360000" algn="just"/>
            <a:r>
              <a:rPr lang="ru-RU" sz="2000" b="1" dirty="0" smtClean="0"/>
              <a:t>Породообразующая </a:t>
            </a:r>
            <a:r>
              <a:rPr lang="ru-RU" sz="2000" b="1" dirty="0"/>
              <a:t>роль</a:t>
            </a:r>
            <a:r>
              <a:rPr lang="ru-RU" sz="2000" dirty="0"/>
              <a:t>. Скопления моллюсков образовывают </a:t>
            </a:r>
            <a:r>
              <a:rPr lang="ru-RU" sz="2000" dirty="0" err="1"/>
              <a:t>ракушняки</a:t>
            </a:r>
            <a:r>
              <a:rPr lang="ru-RU" sz="2000" dirty="0"/>
              <a:t>. </a:t>
            </a:r>
            <a:r>
              <a:rPr lang="ru-RU" sz="2000" dirty="0" err="1" smtClean="0"/>
              <a:t>Заднежаберные</a:t>
            </a:r>
            <a:r>
              <a:rPr lang="en-US" sz="2000" dirty="0" smtClean="0"/>
              <a:t> </a:t>
            </a:r>
            <a:r>
              <a:rPr lang="ru-RU" sz="2000" dirty="0" smtClean="0"/>
              <a:t>крылоногие </a:t>
            </a:r>
            <a:r>
              <a:rPr lang="ru-RU" sz="2000" dirty="0" err="1"/>
              <a:t>гастроподы</a:t>
            </a:r>
            <a:r>
              <a:rPr lang="ru-RU" sz="2000" dirty="0"/>
              <a:t> после гибели входят в состав </a:t>
            </a:r>
            <a:r>
              <a:rPr lang="ru-RU" sz="2000" dirty="0" err="1"/>
              <a:t>птероподовых</a:t>
            </a:r>
            <a:r>
              <a:rPr lang="ru-RU" sz="2000" dirty="0"/>
              <a:t> илов — </a:t>
            </a:r>
            <a:r>
              <a:rPr lang="ru-RU" sz="2000" dirty="0" err="1"/>
              <a:t>птероподовых</a:t>
            </a:r>
            <a:r>
              <a:rPr lang="ru-RU" sz="2000" dirty="0"/>
              <a:t> </a:t>
            </a:r>
            <a:r>
              <a:rPr lang="ru-RU" sz="2000" dirty="0" smtClean="0"/>
              <a:t>известняков</a:t>
            </a:r>
            <a:r>
              <a:rPr lang="ru-RU" sz="2000" dirty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228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6427"/>
            <a:ext cx="874755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49960" cy="485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0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39" y="692696"/>
            <a:ext cx="7196919" cy="56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71308" cy="553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0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2" y="1196752"/>
            <a:ext cx="836917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7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791897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6561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Внутреннее строение типичного моллюска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5784"/>
            <a:ext cx="8619078" cy="45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616530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ВНУТРЕННЕЕ СТРОЕНИЕ МОЛЛЮСКА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4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69542"/>
              </p:ext>
            </p:extLst>
          </p:nvPr>
        </p:nvGraphicFramePr>
        <p:xfrm>
          <a:off x="0" y="171905"/>
          <a:ext cx="9108504" cy="66872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90954"/>
                <a:gridCol w="4904945"/>
                <a:gridCol w="2812605"/>
              </a:tblGrid>
              <a:tr h="532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Название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Краткая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характеристика</a:t>
                      </a:r>
                    </a:p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подкласса, отряда, семейства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  <a:tr h="488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Aplacophora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соленогастры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обитатели морей, (до глубины 3000-4000 км), имеющие цилиндрическое вытянутое тело; напоминают кольчатых червей, живут на колониях кораллов;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разделения на подклассы нет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  <a:tr h="488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Polyplacophora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(лорикаты)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обладают овально-эллиптическим двустороннесимметричным телом, имеют ногу, дышат жабрами, рот снабжен радулой; единичные скелеты датируются докембрием; 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Подклассы</a:t>
                      </a:r>
                      <a:r>
                        <a:rPr lang="en-US" sz="1100" b="1" dirty="0">
                          <a:effectLst/>
                        </a:rPr>
                        <a:t>: 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</a:rPr>
                        <a:t>Paleoloricata</a:t>
                      </a:r>
                      <a:r>
                        <a:rPr lang="en-US" sz="1100" b="1" dirty="0" smtClean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(</a:t>
                      </a:r>
                      <a:r>
                        <a:rPr lang="ru-RU" sz="1100" b="1" dirty="0">
                          <a:effectLst/>
                        </a:rPr>
                        <a:t>Є</a:t>
                      </a:r>
                      <a:r>
                        <a:rPr lang="en-US" sz="1100" b="1" baseline="-25000" dirty="0">
                          <a:effectLst/>
                        </a:rPr>
                        <a:t>3</a:t>
                      </a:r>
                      <a:r>
                        <a:rPr lang="en-US" sz="1100" b="1" dirty="0">
                          <a:effectLst/>
                        </a:rPr>
                        <a:t>-K</a:t>
                      </a:r>
                      <a:r>
                        <a:rPr lang="en-US" sz="1100" b="1" baseline="-25000" dirty="0">
                          <a:effectLst/>
                        </a:rPr>
                        <a:t>3</a:t>
                      </a:r>
                      <a:r>
                        <a:rPr lang="en-US" sz="1100" b="1" dirty="0">
                          <a:effectLst/>
                        </a:rPr>
                        <a:t>), </a:t>
                      </a:r>
                      <a:r>
                        <a:rPr lang="en-US" sz="1100" b="1" dirty="0" err="1">
                          <a:effectLst/>
                        </a:rPr>
                        <a:t>Neoloricata</a:t>
                      </a:r>
                      <a:r>
                        <a:rPr lang="en-US" sz="1100" b="1" dirty="0">
                          <a:effectLst/>
                        </a:rPr>
                        <a:t> (K-Q)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  <a:tr h="488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Monoplacophora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моноплакофоры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имеют двустороннесимметричное тело и слабо обособленную голову, рот окружен щупальцами, снабжен радулой; сверху тело заключено в колпачковидную раковину; 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Отряды: 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</a:rPr>
                        <a:t>Tryblidiida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(Є</a:t>
                      </a:r>
                      <a:r>
                        <a:rPr lang="ru-RU" sz="1100" b="1" baseline="-25000" dirty="0">
                          <a:effectLst/>
                        </a:rPr>
                        <a:t>1</a:t>
                      </a:r>
                      <a:r>
                        <a:rPr lang="ru-RU" sz="1100" b="1" dirty="0">
                          <a:effectLst/>
                        </a:rPr>
                        <a:t>-</a:t>
                      </a:r>
                      <a:r>
                        <a:rPr lang="en-US" sz="1100" b="1" dirty="0">
                          <a:effectLst/>
                        </a:rPr>
                        <a:t>Q</a:t>
                      </a:r>
                      <a:r>
                        <a:rPr lang="ru-RU" sz="1100" b="1" dirty="0">
                          <a:effectLst/>
                        </a:rPr>
                        <a:t>), </a:t>
                      </a:r>
                      <a:r>
                        <a:rPr lang="en-US" sz="1100" b="1" dirty="0" err="1">
                          <a:effectLst/>
                        </a:rPr>
                        <a:t>Cyrtoneliida</a:t>
                      </a:r>
                      <a:r>
                        <a:rPr lang="ru-RU" sz="1100" b="1" dirty="0">
                          <a:effectLst/>
                        </a:rPr>
                        <a:t> (</a:t>
                      </a:r>
                      <a:r>
                        <a:rPr lang="en-US" sz="1100" b="1" dirty="0">
                          <a:effectLst/>
                        </a:rPr>
                        <a:t>O</a:t>
                      </a:r>
                      <a:r>
                        <a:rPr lang="ru-RU" sz="1100" b="1" baseline="-25000" dirty="0">
                          <a:effectLst/>
                        </a:rPr>
                        <a:t>1</a:t>
                      </a:r>
                      <a:r>
                        <a:rPr lang="ru-RU" sz="1100" b="1" dirty="0">
                          <a:effectLst/>
                        </a:rPr>
                        <a:t>-</a:t>
                      </a:r>
                      <a:r>
                        <a:rPr lang="en-US" sz="1100" b="1" dirty="0">
                          <a:effectLst/>
                        </a:rPr>
                        <a:t>D</a:t>
                      </a:r>
                      <a:r>
                        <a:rPr lang="ru-RU" sz="1100" b="1" dirty="0">
                          <a:effectLst/>
                        </a:rPr>
                        <a:t>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  <a:tr h="113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Gastropoda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(брюхоногие)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единственные из моллюсков, обитающие как в водной, так и наземной среде; у них хорошо обособлена голова, туловище и нога, приспособленная для движения; тело ассиметричное, защищено раковиной; время существования: кембрий - ныне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Подклассы и отряды: 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</a:rPr>
                        <a:t>Prosobranchia</a:t>
                      </a:r>
                      <a:r>
                        <a:rPr lang="ru-RU" sz="1100" b="1" dirty="0" smtClean="0">
                          <a:effectLst/>
                        </a:rPr>
                        <a:t> </a:t>
                      </a:r>
                      <a:r>
                        <a:rPr lang="ru-RU" sz="1100" b="1" dirty="0">
                          <a:effectLst/>
                        </a:rPr>
                        <a:t>(</a:t>
                      </a:r>
                      <a:r>
                        <a:rPr lang="ru-RU" sz="1100" b="1" dirty="0" err="1">
                          <a:effectLst/>
                        </a:rPr>
                        <a:t>археогастроподы</a:t>
                      </a:r>
                      <a:r>
                        <a:rPr lang="ru-RU" sz="1100" b="1" dirty="0">
                          <a:effectLst/>
                        </a:rPr>
                        <a:t>, </a:t>
                      </a:r>
                      <a:r>
                        <a:rPr lang="ru-RU" sz="1100" b="1" dirty="0" err="1">
                          <a:effectLst/>
                        </a:rPr>
                        <a:t>мезогастроподы</a:t>
                      </a:r>
                      <a:r>
                        <a:rPr lang="ru-RU" sz="1100" b="1" dirty="0">
                          <a:effectLst/>
                        </a:rPr>
                        <a:t> и </a:t>
                      </a:r>
                      <a:r>
                        <a:rPr lang="ru-RU" sz="1100" b="1" dirty="0" err="1">
                          <a:effectLst/>
                        </a:rPr>
                        <a:t>неогастроподы</a:t>
                      </a:r>
                      <a:r>
                        <a:rPr lang="ru-RU" sz="1100" b="1" dirty="0">
                          <a:effectLst/>
                        </a:rPr>
                        <a:t>), </a:t>
                      </a:r>
                      <a:r>
                        <a:rPr lang="en-US" sz="1100" b="1" dirty="0" err="1">
                          <a:effectLst/>
                        </a:rPr>
                        <a:t>Opisthobranchi</a:t>
                      </a:r>
                      <a:r>
                        <a:rPr lang="ru-RU" sz="1100" b="1" dirty="0">
                          <a:effectLst/>
                        </a:rPr>
                        <a:t> (</a:t>
                      </a:r>
                      <a:r>
                        <a:rPr lang="ru-RU" sz="1100" b="1" dirty="0" err="1">
                          <a:effectLst/>
                        </a:rPr>
                        <a:t>птероподы</a:t>
                      </a:r>
                      <a:r>
                        <a:rPr lang="ru-RU" sz="1100" b="1" dirty="0">
                          <a:effectLst/>
                        </a:rPr>
                        <a:t>), </a:t>
                      </a:r>
                      <a:r>
                        <a:rPr lang="en-US" sz="1100" b="1" dirty="0" err="1">
                          <a:effectLst/>
                        </a:rPr>
                        <a:t>Pulmanata</a:t>
                      </a:r>
                      <a:r>
                        <a:rPr lang="ru-RU" sz="1100" b="1" dirty="0">
                          <a:effectLst/>
                        </a:rPr>
                        <a:t> (</a:t>
                      </a:r>
                      <a:r>
                        <a:rPr lang="ru-RU" sz="1100" b="1" dirty="0" err="1">
                          <a:effectLst/>
                        </a:rPr>
                        <a:t>базомматофоры</a:t>
                      </a:r>
                      <a:r>
                        <a:rPr lang="ru-RU" sz="1100" b="1" dirty="0">
                          <a:effectLst/>
                        </a:rPr>
                        <a:t>, </a:t>
                      </a:r>
                      <a:r>
                        <a:rPr lang="ru-RU" sz="1100" b="1" dirty="0" err="1">
                          <a:effectLst/>
                        </a:rPr>
                        <a:t>стиломматофоры</a:t>
                      </a:r>
                      <a:r>
                        <a:rPr lang="ru-RU" sz="1100" b="1" dirty="0">
                          <a:effectLst/>
                        </a:rPr>
                        <a:t>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  <a:tr h="488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Scaphoda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лопатоногие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морские моллюски, ведущие зарывающийся образ жизни; двустороннесимметричное тело моллюска заключено в известковую раковину; время существования: </a:t>
                      </a:r>
                      <a:r>
                        <a:rPr lang="ru-RU" sz="1100" b="1" dirty="0" err="1">
                          <a:effectLst/>
                        </a:rPr>
                        <a:t>ордовик</a:t>
                      </a:r>
                      <a:r>
                        <a:rPr lang="ru-RU" sz="1100" b="1" dirty="0">
                          <a:effectLst/>
                        </a:rPr>
                        <a:t> – ныне;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Семейства: </a:t>
                      </a:r>
                      <a:r>
                        <a:rPr lang="en-US" sz="1100" b="1" dirty="0" err="1">
                          <a:effectLst/>
                        </a:rPr>
                        <a:t>Dentaliide</a:t>
                      </a:r>
                      <a:r>
                        <a:rPr lang="en-US" sz="1100" b="1" dirty="0">
                          <a:effectLst/>
                        </a:rPr>
                        <a:t>, </a:t>
                      </a:r>
                      <a:r>
                        <a:rPr lang="en-US" sz="1100" b="1" dirty="0" err="1">
                          <a:effectLst/>
                        </a:rPr>
                        <a:t>Siphonodentaliide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  <a:tr h="325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Xenoconchia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ксеноконхии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морские моллюски с мягким телом, которое заключено в </a:t>
                      </a:r>
                      <a:r>
                        <a:rPr lang="ru-RU" sz="1100" b="1" dirty="0" err="1">
                          <a:effectLst/>
                        </a:rPr>
                        <a:t>высококоническую</a:t>
                      </a:r>
                      <a:r>
                        <a:rPr lang="ru-RU" sz="1100" b="1" dirty="0">
                          <a:effectLst/>
                        </a:rPr>
                        <a:t> раковину; 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Отряд: </a:t>
                      </a:r>
                      <a:r>
                        <a:rPr lang="en-US" sz="1100" b="1" dirty="0" err="1">
                          <a:effectLst/>
                        </a:rPr>
                        <a:t>Toxeumorphorid</a:t>
                      </a:r>
                      <a:r>
                        <a:rPr lang="ru-RU" sz="1100" b="1" dirty="0">
                          <a:effectLst/>
                        </a:rPr>
                        <a:t>а (карбон-</a:t>
                      </a:r>
                      <a:r>
                        <a:rPr lang="ru-RU" sz="1100" b="1" dirty="0" err="1">
                          <a:effectLst/>
                        </a:rPr>
                        <a:t>пермь</a:t>
                      </a:r>
                      <a:r>
                        <a:rPr lang="en-US" sz="1100" b="1" dirty="0">
                          <a:effectLst/>
                        </a:rPr>
                        <a:t>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  <a:tr h="813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Bivalvia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двустворки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морские, </a:t>
                      </a:r>
                      <a:r>
                        <a:rPr lang="ru-RU" sz="1100" b="1" dirty="0" err="1">
                          <a:effectLst/>
                        </a:rPr>
                        <a:t>солоноватоводные</a:t>
                      </a:r>
                      <a:r>
                        <a:rPr lang="ru-RU" sz="1100" b="1" dirty="0">
                          <a:effectLst/>
                        </a:rPr>
                        <a:t> или пресноводные формы; малоподвижные или подвижные моллюски бентоса; тело заключено в двустворчатую известковую раковину; голова не обособлена от туловища, отсутствуют челюсти и радула; время существования: кембрий-ныне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Отряды: </a:t>
                      </a:r>
                      <a:r>
                        <a:rPr lang="ru-RU" sz="1100" b="1" dirty="0" err="1">
                          <a:effectLst/>
                        </a:rPr>
                        <a:t>рядозубые</a:t>
                      </a:r>
                      <a:r>
                        <a:rPr lang="ru-RU" sz="1100" b="1" dirty="0">
                          <a:effectLst/>
                        </a:rPr>
                        <a:t>, беззубые, разнозубые, </a:t>
                      </a:r>
                      <a:r>
                        <a:rPr lang="ru-RU" sz="1100" b="1" dirty="0" err="1">
                          <a:effectLst/>
                        </a:rPr>
                        <a:t>толстозубые</a:t>
                      </a:r>
                      <a:r>
                        <a:rPr lang="ru-RU" sz="1100" b="1" dirty="0">
                          <a:effectLst/>
                        </a:rPr>
                        <a:t>, </a:t>
                      </a:r>
                      <a:r>
                        <a:rPr lang="ru-RU" sz="1100" b="1" dirty="0" err="1">
                          <a:effectLst/>
                        </a:rPr>
                        <a:t>связкозубые</a:t>
                      </a:r>
                      <a:r>
                        <a:rPr lang="ru-RU" sz="1100" b="1" dirty="0">
                          <a:effectLst/>
                        </a:rPr>
                        <a:t>, </a:t>
                      </a:r>
                      <a:r>
                        <a:rPr lang="ru-RU" sz="1100" b="1" dirty="0" err="1">
                          <a:effectLst/>
                        </a:rPr>
                        <a:t>ращепленозубые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  <a:tr h="976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Cephalopoda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(головоногие)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наиболее высокоорганизованные моллюски, ведут </a:t>
                      </a:r>
                      <a:r>
                        <a:rPr lang="ru-RU" sz="1100" b="1" dirty="0" err="1">
                          <a:effectLst/>
                        </a:rPr>
                        <a:t>активноплавающий</a:t>
                      </a:r>
                      <a:r>
                        <a:rPr lang="ru-RU" sz="1100" b="1" dirty="0">
                          <a:effectLst/>
                        </a:rPr>
                        <a:t> образ жизни; имеют </a:t>
                      </a:r>
                      <a:r>
                        <a:rPr lang="ru-RU" sz="1100" b="1" dirty="0" err="1">
                          <a:effectLst/>
                        </a:rPr>
                        <a:t>мешковидное</a:t>
                      </a:r>
                      <a:r>
                        <a:rPr lang="ru-RU" sz="1100" b="1" dirty="0">
                          <a:effectLst/>
                        </a:rPr>
                        <a:t> тело, ясно выраженную голову с хорошо развитыми </a:t>
                      </a:r>
                      <a:r>
                        <a:rPr lang="ru-RU" sz="1100" b="1" dirty="0" err="1">
                          <a:effectLst/>
                        </a:rPr>
                        <a:t>стереоскопическми</a:t>
                      </a:r>
                      <a:r>
                        <a:rPr lang="ru-RU" sz="1100" b="1" dirty="0">
                          <a:effectLst/>
                        </a:rPr>
                        <a:t> глазами и ротовым отверстием; тело находится в раковине; время существования: кембрий - ныне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Подклассы: </a:t>
                      </a:r>
                      <a:r>
                        <a:rPr lang="en-US" sz="1100" b="1" dirty="0" err="1">
                          <a:effectLst/>
                        </a:rPr>
                        <a:t>Nautiloidea</a:t>
                      </a:r>
                      <a:r>
                        <a:rPr lang="ru-RU" sz="1100" b="1" dirty="0">
                          <a:effectLst/>
                        </a:rPr>
                        <a:t> (Є</a:t>
                      </a:r>
                      <a:r>
                        <a:rPr lang="ru-RU" sz="1100" b="1" baseline="-25000" dirty="0">
                          <a:effectLst/>
                        </a:rPr>
                        <a:t>3</a:t>
                      </a:r>
                      <a:r>
                        <a:rPr lang="ru-RU" sz="1100" b="1" dirty="0">
                          <a:effectLst/>
                        </a:rPr>
                        <a:t>-</a:t>
                      </a:r>
                      <a:r>
                        <a:rPr lang="en-US" sz="1100" b="1" dirty="0">
                          <a:effectLst/>
                        </a:rPr>
                        <a:t>Q</a:t>
                      </a:r>
                      <a:r>
                        <a:rPr lang="ru-RU" sz="1100" b="1" dirty="0">
                          <a:effectLst/>
                        </a:rPr>
                        <a:t>), </a:t>
                      </a:r>
                      <a:r>
                        <a:rPr lang="en-US" sz="1100" b="1" dirty="0" err="1">
                          <a:effectLst/>
                        </a:rPr>
                        <a:t>Orthoceratoidea</a:t>
                      </a:r>
                      <a:r>
                        <a:rPr lang="ru-RU" sz="1100" b="1" dirty="0">
                          <a:effectLst/>
                        </a:rPr>
                        <a:t> (</a:t>
                      </a:r>
                      <a:r>
                        <a:rPr lang="en-US" sz="1100" b="1" dirty="0">
                          <a:effectLst/>
                        </a:rPr>
                        <a:t>O</a:t>
                      </a:r>
                      <a:r>
                        <a:rPr lang="ru-RU" sz="1100" b="1" dirty="0">
                          <a:effectLst/>
                        </a:rPr>
                        <a:t>-</a:t>
                      </a:r>
                      <a:r>
                        <a:rPr lang="en-US" sz="1100" b="1" dirty="0">
                          <a:effectLst/>
                        </a:rPr>
                        <a:t>T</a:t>
                      </a:r>
                      <a:r>
                        <a:rPr lang="ru-RU" sz="1100" b="1" dirty="0">
                          <a:effectLst/>
                        </a:rPr>
                        <a:t>, К), </a:t>
                      </a:r>
                      <a:r>
                        <a:rPr lang="en-US" sz="1100" b="1" dirty="0" err="1">
                          <a:effectLst/>
                        </a:rPr>
                        <a:t>Endoceratoidea</a:t>
                      </a:r>
                      <a:r>
                        <a:rPr lang="ru-RU" sz="1100" b="1" dirty="0">
                          <a:effectLst/>
                        </a:rPr>
                        <a:t> (</a:t>
                      </a:r>
                      <a:r>
                        <a:rPr lang="en-US" sz="1100" b="1" dirty="0">
                          <a:effectLst/>
                        </a:rPr>
                        <a:t>O</a:t>
                      </a:r>
                      <a:r>
                        <a:rPr lang="ru-RU" sz="1100" b="1" dirty="0">
                          <a:effectLst/>
                        </a:rPr>
                        <a:t>), </a:t>
                      </a:r>
                      <a:r>
                        <a:rPr lang="en-US" sz="1100" b="1" dirty="0" err="1">
                          <a:effectLst/>
                        </a:rPr>
                        <a:t>Bactritoidea</a:t>
                      </a:r>
                      <a:r>
                        <a:rPr lang="ru-RU" sz="1100" b="1" dirty="0">
                          <a:effectLst/>
                        </a:rPr>
                        <a:t> (</a:t>
                      </a:r>
                      <a:r>
                        <a:rPr lang="en-US" sz="1100" b="1" dirty="0">
                          <a:effectLst/>
                        </a:rPr>
                        <a:t>D</a:t>
                      </a:r>
                      <a:r>
                        <a:rPr lang="ru-RU" sz="1100" b="1" dirty="0">
                          <a:effectLst/>
                        </a:rPr>
                        <a:t>-</a:t>
                      </a:r>
                      <a:r>
                        <a:rPr lang="en-US" sz="1100" b="1" dirty="0">
                          <a:effectLst/>
                        </a:rPr>
                        <a:t>P</a:t>
                      </a:r>
                      <a:r>
                        <a:rPr lang="ru-RU" sz="1100" b="1" dirty="0">
                          <a:effectLst/>
                        </a:rPr>
                        <a:t>), </a:t>
                      </a:r>
                      <a:r>
                        <a:rPr lang="en-US" sz="1100" b="1" dirty="0" err="1">
                          <a:effectLst/>
                        </a:rPr>
                        <a:t>Ammonoidea</a:t>
                      </a:r>
                      <a:r>
                        <a:rPr lang="ru-RU" sz="1100" b="1" dirty="0">
                          <a:effectLst/>
                        </a:rPr>
                        <a:t> (</a:t>
                      </a:r>
                      <a:r>
                        <a:rPr lang="en-US" sz="1100" b="1" dirty="0">
                          <a:effectLst/>
                        </a:rPr>
                        <a:t>D</a:t>
                      </a:r>
                      <a:r>
                        <a:rPr lang="ru-RU" sz="1100" b="1" dirty="0">
                          <a:effectLst/>
                        </a:rPr>
                        <a:t>-</a:t>
                      </a:r>
                      <a:r>
                        <a:rPr lang="en-US" sz="1100" b="1" dirty="0">
                          <a:effectLst/>
                        </a:rPr>
                        <a:t>K</a:t>
                      </a:r>
                      <a:r>
                        <a:rPr lang="ru-RU" sz="1100" b="1" dirty="0">
                          <a:effectLst/>
                        </a:rPr>
                        <a:t>), </a:t>
                      </a:r>
                      <a:r>
                        <a:rPr lang="en-US" sz="1100" b="1" dirty="0" err="1">
                          <a:effectLst/>
                        </a:rPr>
                        <a:t>Coleoidea</a:t>
                      </a:r>
                      <a:r>
                        <a:rPr lang="ru-RU" sz="1100" b="1" dirty="0">
                          <a:effectLst/>
                        </a:rPr>
                        <a:t> (</a:t>
                      </a:r>
                      <a:r>
                        <a:rPr lang="en-US" sz="1100" b="1" dirty="0">
                          <a:effectLst/>
                        </a:rPr>
                        <a:t>D</a:t>
                      </a:r>
                      <a:r>
                        <a:rPr lang="ru-RU" sz="1100" b="1" dirty="0">
                          <a:effectLst/>
                        </a:rPr>
                        <a:t>-</a:t>
                      </a:r>
                      <a:r>
                        <a:rPr lang="en-US" sz="1100" b="1" dirty="0">
                          <a:effectLst/>
                        </a:rPr>
                        <a:t>Q</a:t>
                      </a:r>
                      <a:r>
                        <a:rPr lang="ru-RU" sz="1100" b="1" dirty="0">
                          <a:effectLst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  <a:tr h="488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Tentaculita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вымершие морские организмы, обладали раковиной конической формы, вели </a:t>
                      </a:r>
                      <a:r>
                        <a:rPr lang="ru-RU" sz="1100" b="1" dirty="0" err="1">
                          <a:effectLst/>
                        </a:rPr>
                        <a:t>бентосно</a:t>
                      </a:r>
                      <a:r>
                        <a:rPr lang="ru-RU" sz="1100" b="1" dirty="0">
                          <a:effectLst/>
                        </a:rPr>
                        <a:t>-планктонный или планктонный образ жизни; время существования: силур-конец девона;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Отряды: </a:t>
                      </a:r>
                      <a:r>
                        <a:rPr lang="ru-RU" sz="1100" b="1" dirty="0" err="1">
                          <a:effectLst/>
                        </a:rPr>
                        <a:t>тентакулитиды</a:t>
                      </a:r>
                      <a:r>
                        <a:rPr lang="ru-RU" sz="1100" b="1" dirty="0">
                          <a:effectLst/>
                        </a:rPr>
                        <a:t>, </a:t>
                      </a:r>
                      <a:r>
                        <a:rPr lang="ru-RU" sz="1100" b="1" dirty="0" err="1">
                          <a:effectLst/>
                        </a:rPr>
                        <a:t>гомоктениды</a:t>
                      </a:r>
                      <a:r>
                        <a:rPr lang="ru-RU" sz="1100" b="1" dirty="0">
                          <a:effectLst/>
                        </a:rPr>
                        <a:t>, </a:t>
                      </a:r>
                      <a:r>
                        <a:rPr lang="ru-RU" sz="1100" b="1" dirty="0" err="1">
                          <a:effectLst/>
                        </a:rPr>
                        <a:t>новакииды</a:t>
                      </a:r>
                      <a:r>
                        <a:rPr lang="ru-RU" sz="1100" b="1" dirty="0">
                          <a:effectLst/>
                        </a:rPr>
                        <a:t>, </a:t>
                      </a:r>
                      <a:r>
                        <a:rPr lang="ru-RU" sz="1100" b="1" dirty="0" err="1">
                          <a:effectLst/>
                        </a:rPr>
                        <a:t>стилиолиниды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  <a:tr h="325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Hyolitha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палеозойские моллюски, обладавшие небольшой конической или пирамидальной раковиной, прямой или изогнутой; 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Подклассы: </a:t>
                      </a:r>
                      <a:r>
                        <a:rPr lang="en-US" sz="1100" b="1" dirty="0" err="1">
                          <a:effectLst/>
                        </a:rPr>
                        <a:t>Orthothecimorpha</a:t>
                      </a:r>
                      <a:r>
                        <a:rPr lang="en-US" sz="1100" b="1" dirty="0">
                          <a:effectLst/>
                        </a:rPr>
                        <a:t>, </a:t>
                      </a:r>
                      <a:r>
                        <a:rPr lang="en-US" sz="1100" b="1" dirty="0" err="1">
                          <a:effectLst/>
                        </a:rPr>
                        <a:t>Hyolithomorpha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132" marR="241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КЛАСС БРЮХОНОГИЕ МОЛЛЮСКИ (</a:t>
            </a:r>
            <a:r>
              <a:rPr lang="en-US" sz="2800" b="1" dirty="0" smtClean="0"/>
              <a:t>GASTROPODA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876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b="1" i="1" dirty="0" smtClean="0"/>
              <a:t>Брюхоногие </a:t>
            </a:r>
            <a:r>
              <a:rPr lang="ru-RU" sz="2000" b="1" i="1" dirty="0"/>
              <a:t>моллюски (</a:t>
            </a:r>
            <a:r>
              <a:rPr lang="ru-RU" sz="2000" b="1" i="1" dirty="0" err="1"/>
              <a:t>Gastropoda</a:t>
            </a:r>
            <a:r>
              <a:rPr lang="ru-RU" sz="2000" b="1" i="1" dirty="0"/>
              <a:t>)</a:t>
            </a:r>
            <a:r>
              <a:rPr lang="ru-RU" sz="2000" b="1" dirty="0"/>
              <a:t> – класс беспозвоночных животных типа моллюсков. Брюхоногие моллюски являются самым многочисленным классом моллюсков. К нему принадлежат до 85 тыс. современных и около 15 тыс. ископаемых видов. Такое многообразие </a:t>
            </a:r>
            <a:r>
              <a:rPr lang="ru-RU" sz="2000" b="1" dirty="0" err="1"/>
              <a:t>гастропод</a:t>
            </a:r>
            <a:r>
              <a:rPr lang="ru-RU" sz="2000" b="1" dirty="0"/>
              <a:t> связано с тем, что они приспособились в процессе эволюции к разнообразным условиям существования. </a:t>
            </a:r>
          </a:p>
          <a:p>
            <a:pPr indent="360000" algn="just"/>
            <a:r>
              <a:rPr lang="ru-RU" sz="2000" b="1" dirty="0"/>
              <a:t>Наиболее широко они представлены в неритовой области. Отдельные формы встречаются во всех зонах моря вплоть до абиссальной. Среди брюхоногих моллюсков есть и пресноводные формы, обычно они ползают по дну, некоторые плавают или присасываются к камням. Питаются растениями, илом и мелкими животными. Это единственные из моллюсков, приспособившиеся к жизни, как в водных условиях, так и на суше (улитки</a:t>
            </a:r>
            <a:r>
              <a:rPr lang="ru-RU" sz="2000" b="1" dirty="0" smtClean="0"/>
              <a:t>).</a:t>
            </a:r>
            <a:endParaRPr lang="en-US" sz="2000" b="1" dirty="0" smtClean="0"/>
          </a:p>
          <a:p>
            <a:pPr indent="360000" algn="just"/>
            <a:r>
              <a:rPr lang="ru-RU" sz="2000" b="1" dirty="0"/>
              <a:t>На основании строения органов дыхания, радулы, нервной системы, сердца и ноги класс Брюхоногих моллюсков разделен на три подкласса: </a:t>
            </a:r>
            <a:r>
              <a:rPr lang="en-US" sz="2000" b="1" i="1" dirty="0" err="1"/>
              <a:t>Prosobranchia</a:t>
            </a:r>
            <a:r>
              <a:rPr lang="ru-RU" sz="2000" b="1" i="1" dirty="0"/>
              <a:t> – переднежаберные, </a:t>
            </a:r>
            <a:r>
              <a:rPr lang="en-US" sz="2000" b="1" i="1" dirty="0" err="1"/>
              <a:t>Opisthobranchia</a:t>
            </a:r>
            <a:r>
              <a:rPr lang="ru-RU" sz="2000" b="1" i="1" dirty="0"/>
              <a:t> – задне0жаберные, </a:t>
            </a:r>
            <a:r>
              <a:rPr lang="en-US" sz="2000" b="1" i="1" dirty="0" err="1"/>
              <a:t>Pulmonata</a:t>
            </a:r>
            <a:r>
              <a:rPr lang="ru-RU" sz="2000" b="1" i="1" dirty="0"/>
              <a:t> – </a:t>
            </a:r>
            <a:r>
              <a:rPr lang="ru-RU" sz="2000" b="1" i="1" dirty="0" smtClean="0"/>
              <a:t>легочные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3"/>
            <a:ext cx="8712967" cy="513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4" y="908721"/>
            <a:ext cx="868999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9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41443" cy="578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0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К</a:t>
            </a:r>
            <a:r>
              <a:rPr lang="ru-RU" sz="2800" b="1" dirty="0"/>
              <a:t>ласс Двустворчатые моллюски (</a:t>
            </a:r>
            <a:r>
              <a:rPr lang="en-US" sz="2800" b="1" dirty="0" err="1"/>
              <a:t>Bivalvia</a:t>
            </a:r>
            <a:r>
              <a:rPr lang="ru-RU" sz="2800" b="1" dirty="0"/>
              <a:t>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9844" y="1259176"/>
            <a:ext cx="86326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b="1" i="1" dirty="0"/>
              <a:t>Двустворчатые моллюски (</a:t>
            </a:r>
            <a:r>
              <a:rPr lang="en-US" b="1" i="1" dirty="0" err="1"/>
              <a:t>Bivalvia</a:t>
            </a:r>
            <a:r>
              <a:rPr lang="ru-RU" b="1" i="1" dirty="0"/>
              <a:t>)</a:t>
            </a:r>
            <a:r>
              <a:rPr lang="ru-RU" dirty="0"/>
              <a:t> – одиночные, преимущественно двустороннесимметричные животные, обитатели морских, </a:t>
            </a:r>
            <a:r>
              <a:rPr lang="ru-RU" dirty="0" err="1"/>
              <a:t>солоноватоводных</a:t>
            </a:r>
            <a:r>
              <a:rPr lang="ru-RU" dirty="0"/>
              <a:t> и пресных водоёмов. По численности они уступают </a:t>
            </a:r>
            <a:r>
              <a:rPr lang="ru-RU" dirty="0" err="1"/>
              <a:t>гастроподам</a:t>
            </a:r>
            <a:r>
              <a:rPr lang="ru-RU" dirty="0"/>
              <a:t>. Известны </a:t>
            </a:r>
            <a:r>
              <a:rPr lang="ru-RU" dirty="0" err="1"/>
              <a:t>бивалвии</a:t>
            </a:r>
            <a:r>
              <a:rPr lang="ru-RU" dirty="0"/>
              <a:t> с кембрия и существуют поныне. В настоящее время известно около 20 тыс. видов. </a:t>
            </a:r>
            <a:endParaRPr lang="ru-RU" dirty="0" smtClean="0"/>
          </a:p>
          <a:p>
            <a:pPr indent="360000" algn="just"/>
            <a:r>
              <a:rPr lang="ru-RU" dirty="0"/>
              <a:t>Раковина у двухстворчатых состоит из трех слоёв: наружного (органического), среднего (призматического) и внутреннего – перламутрового. Форма створок может изменяться от округлой, овальной до конической или прямоугольной. </a:t>
            </a:r>
            <a:endParaRPr lang="ru-RU" dirty="0" smtClean="0"/>
          </a:p>
          <a:p>
            <a:pPr indent="360000" algn="just"/>
            <a:r>
              <a:rPr lang="ru-RU" dirty="0"/>
              <a:t>Створки </a:t>
            </a:r>
            <a:r>
              <a:rPr lang="ru-RU" dirty="0" err="1"/>
              <a:t>бивалвий</a:t>
            </a:r>
            <a:r>
              <a:rPr lang="ru-RU" dirty="0"/>
              <a:t> могут быть равностворчатыми и </a:t>
            </a:r>
            <a:r>
              <a:rPr lang="ru-RU" dirty="0" err="1"/>
              <a:t>неравностворчатыми</a:t>
            </a:r>
            <a:r>
              <a:rPr lang="ru-RU" dirty="0"/>
              <a:t>. Равностворчатыми называются такие </a:t>
            </a:r>
            <a:r>
              <a:rPr lang="ru-RU" dirty="0" err="1"/>
              <a:t>двустворки</a:t>
            </a:r>
            <a:r>
              <a:rPr lang="ru-RU" dirty="0"/>
              <a:t>, у которых левая и правая створки равны между собой при центральном положении макушки и </a:t>
            </a:r>
            <a:r>
              <a:rPr lang="ru-RU" dirty="0" err="1"/>
              <a:t>неравностворчатыми</a:t>
            </a:r>
            <a:r>
              <a:rPr lang="ru-RU" dirty="0"/>
              <a:t>, когда одна створка больше либо меньше другой при смещённом положении. Наружная поверхность створок бывает гладкой, либо покрытой тонкими линиями нарастания. Кроме них, могут развиваться радиальные ребра, которые, в свою очередь, несут дополнительные элементы скульптуры – чешуйки, бугорки, иглы.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81179B-F631-4C36-AEE7-8253E3D70F34}"/>
</file>

<file path=customXml/itemProps2.xml><?xml version="1.0" encoding="utf-8"?>
<ds:datastoreItem xmlns:ds="http://schemas.openxmlformats.org/officeDocument/2006/customXml" ds:itemID="{EC239A8F-60B6-428C-B81E-857521D1D90A}"/>
</file>

<file path=customXml/itemProps3.xml><?xml version="1.0" encoding="utf-8"?>
<ds:datastoreItem xmlns:ds="http://schemas.openxmlformats.org/officeDocument/2006/customXml" ds:itemID="{AA31F412-B44C-45F9-8238-16C66B167E12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1026</Words>
  <Application>Microsoft Office PowerPoint</Application>
  <PresentationFormat>Экран (4:3)</PresentationFormat>
  <Paragraphs>106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N. Kobruseva</dc:creator>
  <cp:lastModifiedBy>Мележ</cp:lastModifiedBy>
  <cp:revision>9</cp:revision>
  <dcterms:created xsi:type="dcterms:W3CDTF">2014-02-06T09:49:09Z</dcterms:created>
  <dcterms:modified xsi:type="dcterms:W3CDTF">2014-02-18T20:16:34Z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